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30"/>
  </p:notesMasterIdLst>
  <p:sldIdLst>
    <p:sldId id="506" r:id="rId2"/>
    <p:sldId id="530" r:id="rId3"/>
    <p:sldId id="523" r:id="rId4"/>
    <p:sldId id="527" r:id="rId5"/>
    <p:sldId id="489" r:id="rId6"/>
    <p:sldId id="501" r:id="rId7"/>
    <p:sldId id="517" r:id="rId8"/>
    <p:sldId id="502" r:id="rId9"/>
    <p:sldId id="488" r:id="rId10"/>
    <p:sldId id="533" r:id="rId11"/>
    <p:sldId id="499" r:id="rId12"/>
    <p:sldId id="514" r:id="rId13"/>
    <p:sldId id="525" r:id="rId14"/>
    <p:sldId id="480" r:id="rId15"/>
    <p:sldId id="528" r:id="rId16"/>
    <p:sldId id="529" r:id="rId17"/>
    <p:sldId id="531" r:id="rId18"/>
    <p:sldId id="532" r:id="rId19"/>
    <p:sldId id="513" r:id="rId20"/>
    <p:sldId id="526" r:id="rId21"/>
    <p:sldId id="515" r:id="rId22"/>
    <p:sldId id="516" r:id="rId23"/>
    <p:sldId id="518" r:id="rId24"/>
    <p:sldId id="519" r:id="rId25"/>
    <p:sldId id="520" r:id="rId26"/>
    <p:sldId id="521" r:id="rId27"/>
    <p:sldId id="522" r:id="rId28"/>
    <p:sldId id="524" r:id="rId29"/>
  </p:sldIdLst>
  <p:sldSz cx="9144000" cy="6858000" type="screen4x3"/>
  <p:notesSz cx="6797675" cy="987425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ill Sans MT" panose="020B0502020104020203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1" autoAdjust="0"/>
    <p:restoredTop sz="56868" autoAdjust="0"/>
  </p:normalViewPr>
  <p:slideViewPr>
    <p:cSldViewPr snapToGrid="0">
      <p:cViewPr varScale="1">
        <p:scale>
          <a:sx n="67" d="100"/>
          <a:sy n="67" d="100"/>
        </p:scale>
        <p:origin x="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6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60257-B46A-4860-A412-8CC8CD813DFB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928EB-1FC6-4253-B5CC-A9C0C71CD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0834"/>
            <a:r>
              <a:rPr lang="en-US" altLang="ko-KR" sz="2000" dirty="0"/>
              <a:t>Hello. I am Shin Hong from KAIST. </a:t>
            </a:r>
          </a:p>
          <a:p>
            <a:pPr defTabSz="910834"/>
            <a:endParaRPr lang="en-US" altLang="ko-KR" sz="2000" dirty="0"/>
          </a:p>
          <a:p>
            <a:pPr defTabSz="910834"/>
            <a:r>
              <a:rPr lang="en-US" altLang="ko-KR" sz="2000" dirty="0"/>
              <a:t>Now I am presenting my research on **Automated</a:t>
            </a:r>
            <a:r>
              <a:rPr lang="en-US" altLang="ko-KR" sz="2000" baseline="0" dirty="0"/>
              <a:t> Testing of Concurrent Programs**, </a:t>
            </a:r>
          </a:p>
          <a:p>
            <a:pPr defTabSz="910834"/>
            <a:r>
              <a:rPr lang="en-US" altLang="ko-KR" sz="2000" baseline="0" dirty="0"/>
              <a:t>**especially on how I utilize coverage metrics to achieve effective and efficient testing of concurrent programs.</a:t>
            </a:r>
            <a:endParaRPr lang="en-US" altLang="ko-KR" sz="2000" dirty="0"/>
          </a:p>
          <a:p>
            <a:pPr defTabSz="910834"/>
            <a:endParaRPr lang="en-US" altLang="ko-KR" sz="2000" dirty="0"/>
          </a:p>
          <a:p>
            <a:endParaRPr lang="ko-KR" altLang="en-US" sz="2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DFC34-F91A-43F4-A782-E70AF61982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4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Living</a:t>
            </a:r>
            <a:r>
              <a:rPr lang="en-US" altLang="ko-KR" baseline="0" dirty="0"/>
              <a:t> creature.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aseline="0" dirty="0"/>
              <a:t>This naming is very interesting, and it makes sense in two very different view points.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Debug</a:t>
            </a:r>
            <a:r>
              <a:rPr lang="en-US" altLang="ko-KR" baseline="0" dirty="0"/>
              <a:t> =</a:t>
            </a:r>
            <a:r>
              <a:rPr lang="en-US" altLang="ko-KR" dirty="0"/>
              <a:t> make "bugs" disappear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Finding out a</a:t>
            </a:r>
            <a:r>
              <a:rPr lang="en-US" altLang="ko-KR" baseline="0" dirty="0"/>
              <a:t> mistake that is by myself. They are mostly in a blind-spot of developers' mind.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They are like a ghost. So developers feel like it’s a kind of unidentified,</a:t>
            </a:r>
            <a:r>
              <a:rPr lang="en-US" altLang="ko-KR" baseline="0" dirty="0"/>
              <a:t> fearful creature.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C928EB-1FC6-4253-B5CC-A9C0C71CD2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19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928EB-1FC6-4253-B5CC-A9C0C71CD2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58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[Transition]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programs where conventional testing methods are not effective at checking correctness. The case that I had particular interest is “concurrent programs”.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750AF-2176-4F8B-8E47-D358AEDD3E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1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43145-4990-48E7-A50E-C3725DA18D9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60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43145-4990-48E7-A50E-C3725DA18D9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63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F2244AE-258C-40C9-8B7C-94DC597E75FE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6E05A448-8D01-497E-BF8B-106111B352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8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005F-9B40-4A61-815B-B39549EBDBD0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96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5DE8D-2D13-487F-B310-36A0CB160F6E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1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6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34F-DC9C-455D-A8F2-940A97EAB9EE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9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432-3DF9-4196-A907-75248662E809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10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55A25-CB9C-4FBF-B5A1-E9590B79F78B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9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295EE-FDE0-45AC-B2E8-09C9AE14DC50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77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AF8D-6F47-4C4C-BC7A-E85ED01DA81A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63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940EF-D264-413F-A679-0B0285268C77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3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BDB1-BB03-477D-B71C-FA317667F90B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2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368" y="365126"/>
            <a:ext cx="8193803" cy="85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368" y="1346479"/>
            <a:ext cx="8193803" cy="4830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6372118"/>
            <a:ext cx="1058711" cy="359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2F028CB0-8722-4C26-AAF9-E4A7BCD92F09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6254" y="6372117"/>
            <a:ext cx="5385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6596" y="6372117"/>
            <a:ext cx="460661" cy="359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6E05A448-8D01-497E-BF8B-106111B352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011853" y="6458269"/>
            <a:ext cx="915614" cy="2413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Shin Hong</a:t>
            </a: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45805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─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702082-BDF5-4F92-B19A-D71144C40C8B}"/>
              </a:ext>
            </a:extLst>
          </p:cNvPr>
          <p:cNvSpPr/>
          <p:nvPr/>
        </p:nvSpPr>
        <p:spPr>
          <a:xfrm>
            <a:off x="0" y="5934768"/>
            <a:ext cx="9144000" cy="9232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A006513F-55A3-405D-BF47-666137A0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456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71225C-AA00-40C9-ACDE-D033591691BB}"/>
              </a:ext>
            </a:extLst>
          </p:cNvPr>
          <p:cNvSpPr/>
          <p:nvPr/>
        </p:nvSpPr>
        <p:spPr>
          <a:xfrm>
            <a:off x="0" y="0"/>
            <a:ext cx="9144000" cy="8564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9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3EA9F-14E8-4AEC-B260-C2E8233D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8" y="365126"/>
            <a:ext cx="8193803" cy="1698566"/>
          </a:xfrm>
        </p:spPr>
        <p:txBody>
          <a:bodyPr/>
          <a:lstStyle/>
          <a:p>
            <a:r>
              <a:rPr lang="en-US" altLang="ko-KR" dirty="0">
                <a:latin typeface="Gill Sans MT" panose="020B0502020104020203" pitchFamily="34" charset="0"/>
              </a:rPr>
              <a:t>Security Threats by Software</a:t>
            </a:r>
            <a:endParaRPr lang="ko-KR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A2918-1CC2-4A29-82A4-98971A801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8" y="1778465"/>
            <a:ext cx="8193803" cy="4398497"/>
          </a:xfrm>
        </p:spPr>
        <p:txBody>
          <a:bodyPr/>
          <a:lstStyle/>
          <a:p>
            <a:r>
              <a:rPr lang="en-US" altLang="ko-KR" dirty="0">
                <a:latin typeface="Gill Sans MT" panose="020B0502020104020203" pitchFamily="34" charset="0"/>
              </a:rPr>
              <a:t>Software is mostly invisible</a:t>
            </a:r>
          </a:p>
          <a:p>
            <a:r>
              <a:rPr lang="en-US" altLang="ko-KR" dirty="0">
                <a:latin typeface="Gill Sans MT" panose="020B0502020104020203" pitchFamily="34" charset="0"/>
              </a:rPr>
              <a:t>Software is mostly unprovable</a:t>
            </a:r>
          </a:p>
          <a:p>
            <a:r>
              <a:rPr lang="en-US" altLang="ko-KR" dirty="0">
                <a:latin typeface="Gill Sans MT" panose="020B0502020104020203" pitchFamily="34" charset="0"/>
              </a:rPr>
              <a:t>Software is unmanageable when it works out </a:t>
            </a:r>
            <a:r>
              <a:rPr lang="en-US" altLang="ko-KR">
                <a:latin typeface="Gill Sans MT" panose="020B0502020104020203" pitchFamily="34" charset="0"/>
              </a:rPr>
              <a:t>of order</a:t>
            </a:r>
          </a:p>
          <a:p>
            <a:r>
              <a:rPr lang="en-US" altLang="ko-KR">
                <a:latin typeface="Gill Sans MT" panose="020B0502020104020203" pitchFamily="34" charset="0"/>
              </a:rPr>
              <a:t>Software is perfectly subject to its user</a:t>
            </a:r>
            <a:endParaRPr lang="ko-KR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ADE5E-ACB2-4104-8E3B-18C001077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EF8C0-F553-48C2-AEC5-58ADDA84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743EE-41ED-40E0-A4A2-D3437A1A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7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1826AA-61DF-4139-970E-363ABC0A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5AF3-A0E1-4823-95B5-431B6AAD7A35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897CC-ACC3-4BCC-9DBE-59BDFCE5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BCB09-9544-4D66-AA0F-697E0558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2050" name="Picture 2" descr="Image result for Software Size Car">
            <a:extLst>
              <a:ext uri="{FF2B5EF4-FFF2-40B4-BE49-F238E27FC236}">
                <a16:creationId xmlns:a16="http://schemas.microsoft.com/office/drawing/2014/main" id="{D3598A3A-41D8-463C-8261-6FDE0B37FB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6" y="913663"/>
            <a:ext cx="8925754" cy="44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95ACA4-952B-44F3-9312-76F9FD0D495A}"/>
              </a:ext>
            </a:extLst>
          </p:cNvPr>
          <p:cNvSpPr txBox="1"/>
          <p:nvPr/>
        </p:nvSpPr>
        <p:spPr>
          <a:xfrm>
            <a:off x="559165" y="5414037"/>
            <a:ext cx="836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http://blogs.blackberry.com/2016/12/ces-2017-holistic-security-for-the-software-defined-car/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850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A0B7B6-3EBF-4A9D-9834-B696D8D8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FD5C3-468C-42D7-BB0B-1CD86905F463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D3615-C959-497E-BB55-AD0A5FB9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2DB00-4BC8-4FA7-8D2B-0AAFBC71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2075D24-2768-4A2F-927E-62AB3FC4E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2" b="-489"/>
          <a:stretch/>
        </p:blipFill>
        <p:spPr>
          <a:xfrm>
            <a:off x="240485" y="990759"/>
            <a:ext cx="4598215" cy="358353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8E59FCE-CB76-4338-9480-8C4227D88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" r="1840"/>
          <a:stretch/>
        </p:blipFill>
        <p:spPr bwMode="auto">
          <a:xfrm>
            <a:off x="4892231" y="2071674"/>
            <a:ext cx="4163684" cy="236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4CB64B-8D3F-4B00-9F27-4D88A3947137}"/>
              </a:ext>
            </a:extLst>
          </p:cNvPr>
          <p:cNvSpPr txBox="1"/>
          <p:nvPr/>
        </p:nvSpPr>
        <p:spPr>
          <a:xfrm>
            <a:off x="238316" y="4888429"/>
            <a:ext cx="8817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P. </a:t>
            </a:r>
            <a:r>
              <a:rPr lang="en-US" altLang="ko-KR" sz="1600" dirty="0" err="1"/>
              <a:t>Koopman</a:t>
            </a:r>
            <a:r>
              <a:rPr lang="en-US" altLang="ko-KR" sz="1600" dirty="0"/>
              <a:t>: A Case Study of Toyota Unintended Acceleration and Software Safety, 2014</a:t>
            </a:r>
          </a:p>
          <a:p>
            <a:r>
              <a:rPr lang="en-US" altLang="ko-KR" sz="1600" dirty="0"/>
              <a:t>M. Barr: Killer Apps-Embedded Software's Greatest Hit Jobs, 2014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088CC-E0AC-4FDA-98E1-14ABCDEF9C01}"/>
              </a:ext>
            </a:extLst>
          </p:cNvPr>
          <p:cNvSpPr txBox="1"/>
          <p:nvPr/>
        </p:nvSpPr>
        <p:spPr>
          <a:xfrm>
            <a:off x="352338" y="5754848"/>
            <a:ext cx="600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https://www.youtube.com/watch?v=Bx2diBKXN_Y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AEF42-9D26-469A-91B5-BCECA253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EAA47E-90AB-4EC1-A52A-A5CDB846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C7ED5-8306-4989-8920-4D10AEC9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50" name="Picture 2" descr="Image result for ìë° ì´í í´í¹ SQL">
            <a:extLst>
              <a:ext uri="{FF2B5EF4-FFF2-40B4-BE49-F238E27FC236}">
                <a16:creationId xmlns:a16="http://schemas.microsoft.com/office/drawing/2014/main" id="{69E53051-3D27-4133-805E-9319FC7D33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" y="1325345"/>
            <a:ext cx="4316988" cy="377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QL Injection">
            <a:extLst>
              <a:ext uri="{FF2B5EF4-FFF2-40B4-BE49-F238E27FC236}">
                <a16:creationId xmlns:a16="http://schemas.microsoft.com/office/drawing/2014/main" id="{78D8D6E0-9421-4ABF-9B58-9EA8AE840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5994" r="15963" b="6055"/>
          <a:stretch/>
        </p:blipFill>
        <p:spPr bwMode="auto">
          <a:xfrm>
            <a:off x="4572000" y="1212325"/>
            <a:ext cx="4316987" cy="426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665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CA810-2DAF-4E0C-AB65-7275380D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Software Engineering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C9095-2B34-4B97-B24B-C46E69644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98" y="1215851"/>
            <a:ext cx="8193803" cy="483048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Find principles of software developments, either in computer-side or in human-side</a:t>
            </a:r>
          </a:p>
          <a:p>
            <a:r>
              <a:rPr lang="en-US" altLang="ko-KR" sz="2400" dirty="0"/>
              <a:t>Find systematic/scientific ways to manage complexities in software developments</a:t>
            </a:r>
          </a:p>
          <a:p>
            <a:pPr lvl="1"/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6E684-B2C7-414F-8019-94D8AF1D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ECBE-2447-426B-9C1F-D969777B4AE5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EF695-13A8-4EC2-B13B-81748658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C7811-55A1-4C81-9012-8876D470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122" name="Picture 2" descr="Image result for software engineering png">
            <a:extLst>
              <a:ext uri="{FF2B5EF4-FFF2-40B4-BE49-F238E27FC236}">
                <a16:creationId xmlns:a16="http://schemas.microsoft.com/office/drawing/2014/main" id="{8EF2208D-42F2-41BF-82EF-5CF20D36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49" y="3145491"/>
            <a:ext cx="4346051" cy="358605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05007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E4235-E79D-459F-BA7B-E6F4223A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2CCA6F-090A-40CA-BB65-C462CA55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BDD80A-D3FC-469D-9729-CA87501D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050" name="Picture 2" descr="Image result for 이기적 직원이">
            <a:extLst>
              <a:ext uri="{FF2B5EF4-FFF2-40B4-BE49-F238E27FC236}">
                <a16:creationId xmlns:a16="http://schemas.microsoft.com/office/drawing/2014/main" id="{EC8E4F14-4AE9-4EBF-B23E-CA0AC0FF5C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50" y="1002322"/>
            <a:ext cx="6636305" cy="497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09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B86F18E-8884-4581-9674-1B1F1DE8F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97" r="20617" b="53326"/>
          <a:stretch/>
        </p:blipFill>
        <p:spPr>
          <a:xfrm>
            <a:off x="72312" y="212649"/>
            <a:ext cx="4291457" cy="4444411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D2B6D-BA87-44FC-8D69-6F8B6083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EBDB1-2FE1-400B-9FC5-E671E60C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E3EF87-FEA4-4540-870B-414A6CF5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B94716-C7D0-4FB4-B626-62BF7B7C0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5" t="10026" r="6696" b="56383"/>
          <a:stretch/>
        </p:blipFill>
        <p:spPr>
          <a:xfrm>
            <a:off x="4521210" y="223208"/>
            <a:ext cx="4550478" cy="42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1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F8AB0F7-7A95-47B8-B4A3-77AA96B8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072" y="240414"/>
            <a:ext cx="7567856" cy="591314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668CD-6A31-4458-BCEF-5CB8BACA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F60E7-8B08-425D-9F52-098DEC0C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8100F-1315-4BAE-A7DD-3ADCEE65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9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B5044-A4A0-4E3A-A735-8C69C3EC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33C1D-65F7-477C-8B4C-A0EAF7E4A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D29D7-CD4F-4870-A168-4B9AD1B24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01C01-215B-4DC5-9654-F5399DF50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24C34-329D-4692-9245-4D3D23C7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5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6774B-7C51-4FAE-A67E-822BD8AC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48" y="5609768"/>
            <a:ext cx="8193803" cy="85072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https://www.viva64.com/en/b/0426/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AD928-17C5-465A-8654-E42785ED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C3D3-92A4-4955-91F8-126F8FA657BD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1322E-AA1B-492B-9D54-AA09D017F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148B4-BDF2-4671-961F-17E004F0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Picture 27">
            <a:extLst>
              <a:ext uri="{FF2B5EF4-FFF2-40B4-BE49-F238E27FC236}">
                <a16:creationId xmlns:a16="http://schemas.microsoft.com/office/drawing/2014/main" id="{246E7354-44C6-4671-B451-886D7213BB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34" y="4259141"/>
            <a:ext cx="5154732" cy="16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ariane 5 explosion">
            <a:extLst>
              <a:ext uri="{FF2B5EF4-FFF2-40B4-BE49-F238E27FC236}">
                <a16:creationId xmlns:a16="http://schemas.microsoft.com/office/drawing/2014/main" id="{FC70C7EA-7D0F-424C-A60D-AE81414D6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83" y="120758"/>
            <a:ext cx="2777501" cy="378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iane 5">
            <a:extLst>
              <a:ext uri="{FF2B5EF4-FFF2-40B4-BE49-F238E27FC236}">
                <a16:creationId xmlns:a16="http://schemas.microsoft.com/office/drawing/2014/main" id="{2303B9D3-7D9F-451A-8B58-7F6DEDA22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3" y="240514"/>
            <a:ext cx="3346255" cy="501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19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C2BAB2-4838-43A7-A4F3-C45D0EDC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79776F-6DC4-455D-8C3B-BD35E86F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97127-A831-4199-92DB-312B885B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074" name="Picture 2" descr="Image result for Fighting Against Complexity">
            <a:extLst>
              <a:ext uri="{FF2B5EF4-FFF2-40B4-BE49-F238E27FC236}">
                <a16:creationId xmlns:a16="http://schemas.microsoft.com/office/drawing/2014/main" id="{4E2E610B-3D39-4BFF-9CD9-9E863FE45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" y="311296"/>
            <a:ext cx="8836956" cy="58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76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cs typeface="Calibri" pitchFamily="34" charset="0"/>
              </a:rPr>
              <a:t>Challenge in Software Quality Assurance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4D28D-C304-4F0A-AD83-7C117A3C707B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Testing Concurrent Programs Effectively and Efficiently   |  Shin Hong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E3C55-764A-4F5E-AE2C-0C73B932113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" name="Picture 2" descr="Blue Doctor Man Sitting at a Computer and Viewing an Xray of a Head Clipart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20924"/>
            <a:ext cx="1496513" cy="14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msung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" y="1768524"/>
            <a:ext cx="246314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t0.gstatic.com/images?q=tbn:ANd9GcTe0mnF2yvUz0ajAuScSg497WuLENYtlgKXNdrxhRf6Snag9MA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06" y="5045123"/>
            <a:ext cx="2496555" cy="11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file.agora.media.daum.net/pcp_download.php?fhandle=b1htYkBmaWxlLmFnb3JhLm1lZGlhLmRhdW0ubmV0Oi9LMTU3LzAvMjUuanBn&amp;filename=hyunda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353" y="4851920"/>
            <a:ext cx="2039211" cy="15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www.autonorth.ca/storage/kia-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9570"/>
            <a:ext cx="2415293" cy="128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techdigest.tv/samsung_r87_lcd_hd_tv-thumb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363176"/>
            <a:ext cx="1801313" cy="13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cfile26.uf.tistory.com/image/1676F43B4D69449C0F226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83019"/>
            <a:ext cx="1828800" cy="199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://www.lin-subbus.org/img/diagram_target_application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023" y="2837430"/>
            <a:ext cx="2830377" cy="220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구름 모양 설명선 14"/>
          <p:cNvSpPr/>
          <p:nvPr/>
        </p:nvSpPr>
        <p:spPr>
          <a:xfrm>
            <a:off x="2514600" y="777924"/>
            <a:ext cx="1828800" cy="1143000"/>
          </a:xfrm>
          <a:prstGeom prst="cloudCallout">
            <a:avLst>
              <a:gd name="adj1" fmla="val 47859"/>
              <a:gd name="adj2" fmla="val 43061"/>
            </a:avLst>
          </a:prstGeom>
          <a:solidFill>
            <a:schemeClr val="bg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2000" dirty="0">
                <a:solidFill>
                  <a:prstClr val="black"/>
                </a:solidFill>
              </a:rPr>
              <a:t>Time-to-Market?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6" name="구름 모양 설명선 15"/>
          <p:cNvSpPr/>
          <p:nvPr/>
        </p:nvSpPr>
        <p:spPr>
          <a:xfrm>
            <a:off x="4876800" y="777924"/>
            <a:ext cx="1828800" cy="1143000"/>
          </a:xfrm>
          <a:prstGeom prst="cloudCallout">
            <a:avLst>
              <a:gd name="adj1" fmla="val -56814"/>
              <a:gd name="adj2" fmla="val 52780"/>
            </a:avLst>
          </a:prstGeom>
          <a:solidFill>
            <a:schemeClr val="bg1"/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2000" dirty="0">
                <a:solidFill>
                  <a:prstClr val="black"/>
                </a:solidFill>
              </a:rPr>
              <a:t>SW Quality?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pic>
        <p:nvPicPr>
          <p:cNvPr id="17" name="Picture 10" descr="http://sammyhub.com/wp-content/uploads/16gbnandflash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504" y="4658698"/>
            <a:ext cx="1926096" cy="15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77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George Boole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14675" y="1690689"/>
            <a:ext cx="5667375" cy="458628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Formulate a calculus of reasoning</a:t>
            </a:r>
          </a:p>
          <a:p>
            <a:r>
              <a:rPr lang="en-US" altLang="ko-KR" sz="2400" dirty="0"/>
              <a:t>Claim that logic should be considered as a branch of math, rather than </a:t>
            </a:r>
            <a:br>
              <a:rPr lang="en-US" altLang="ko-KR" sz="2400" dirty="0"/>
            </a:br>
            <a:r>
              <a:rPr lang="en-US" altLang="ko-KR" sz="2400" dirty="0"/>
              <a:t>a part of philosophy</a:t>
            </a:r>
          </a:p>
          <a:p>
            <a:r>
              <a:rPr lang="en-US" altLang="ko-KR" sz="2400" dirty="0"/>
              <a:t>Argue that there are math laws to express the operation of human mind</a:t>
            </a:r>
          </a:p>
          <a:p>
            <a:r>
              <a:rPr lang="en-US" altLang="ko-KR" sz="2400" dirty="0"/>
              <a:t>Showed that Aristotle's syllogistic logic could be rendered as algebraic equitation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367DB-581A-47EA-B5F1-93A5CE7DBBB7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1690689"/>
            <a:ext cx="2736627" cy="44862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2375" y="5762665"/>
            <a:ext cx="47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A Brief History of Computing</a:t>
            </a:r>
            <a:r>
              <a:rPr lang="en-US" altLang="ko-KR" dirty="0"/>
              <a:t> by G. </a:t>
            </a:r>
            <a:r>
              <a:rPr lang="en-US" altLang="ko-KR" dirty="0" err="1"/>
              <a:t>O’Regan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987" y="6276975"/>
            <a:ext cx="273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George Boole (1815--1864) 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5DEA-12EC-48A7-A7D3-67DEEF4CB42D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</p:spTree>
    <p:extLst>
      <p:ext uri="{BB962C8B-B14F-4D97-AF65-F5344CB8AC3E}">
        <p14:creationId xmlns:p14="http://schemas.microsoft.com/office/powerpoint/2010/main" val="375772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Charles Babbage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05250" y="1848854"/>
            <a:ext cx="5076825" cy="4351338"/>
          </a:xfrm>
        </p:spPr>
        <p:txBody>
          <a:bodyPr/>
          <a:lstStyle/>
          <a:p>
            <a:r>
              <a:rPr lang="en-US" altLang="ko-KR" dirty="0"/>
              <a:t>Develop mechanical methods to perform calculation</a:t>
            </a:r>
          </a:p>
          <a:p>
            <a:pPr lvl="1"/>
            <a:r>
              <a:rPr lang="en-US" altLang="ko-KR" dirty="0"/>
              <a:t>Difference engines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Propose a concept of computer </a:t>
            </a:r>
          </a:p>
          <a:p>
            <a:pPr lvl="1"/>
            <a:r>
              <a:rPr lang="en-US" altLang="ko-KR" dirty="0"/>
              <a:t>Analytic engine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367DB-581A-47EA-B5F1-93A5CE7DBBB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7170" name="Picture 2" descr="https://upload.wikimedia.org/wikipedia/commons/d/d2/Charles_Babbage_18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60" y="1846848"/>
            <a:ext cx="3313214" cy="392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8150" y="5834036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Charles Babbage (1791—1871)</a:t>
            </a:r>
            <a:endParaRPr lang="ko-KR" altLang="en-US" dirty="0"/>
          </a:p>
        </p:txBody>
      </p:sp>
      <p:pic>
        <p:nvPicPr>
          <p:cNvPr id="7172" name="Picture 4" descr="http://library.sc.edu/spcoll/babbage/images/tablo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7" y="1485148"/>
            <a:ext cx="3619500" cy="505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le:Babbage Difference Engine (Setting the input parameters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6" y="1622413"/>
            <a:ext cx="5570267" cy="473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6" y="1554972"/>
            <a:ext cx="6006601" cy="40965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2" y="1573645"/>
            <a:ext cx="2852738" cy="4095264"/>
          </a:xfrm>
          <a:prstGeom prst="rect">
            <a:avLst/>
          </a:prstGeom>
        </p:spPr>
      </p:pic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B61F-03E1-4215-BDA1-D90950BC725B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</p:spTree>
    <p:extLst>
      <p:ext uri="{BB962C8B-B14F-4D97-AF65-F5344CB8AC3E}">
        <p14:creationId xmlns:p14="http://schemas.microsoft.com/office/powerpoint/2010/main" val="3454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DD11-ABA5-478B-8703-C6718F39A0CD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BE0E-8845-4428-B973-66D4869E542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7170" name="Picture 2" descr="Image result for moore's law 201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355"/>
            <a:ext cx="8942241" cy="600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95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67AA2-F4E4-44D6-8D07-6D61BE44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AE5BE-050E-4661-9AA2-43BF77D8A9E0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AA9B0-6EAB-4D58-BDAE-A44F3774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41113D-DF09-40C1-B74E-2CA528C7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BE0E-8845-4428-B973-66D4869E542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E308A9F-766B-4BF5-B8B3-2816B7AF2E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2" y="120758"/>
            <a:ext cx="4729469" cy="635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Frederick Brooks">
            <a:extLst>
              <a:ext uri="{FF2B5EF4-FFF2-40B4-BE49-F238E27FC236}">
                <a16:creationId xmlns:a16="http://schemas.microsoft.com/office/drawing/2014/main" id="{53D252A2-B80D-4D80-99C2-94071C891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51" y="120758"/>
            <a:ext cx="3559702" cy="355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92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7EE3-20AC-465F-AE11-CD8DD16A8D05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EBE0E-8845-4428-B973-66D4869E5421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098" name="Picture 2" descr="Image result for eniac">
            <a:extLst>
              <a:ext uri="{FF2B5EF4-FFF2-40B4-BE49-F238E27FC236}">
                <a16:creationId xmlns:a16="http://schemas.microsoft.com/office/drawing/2014/main" id="{105C8DB1-2F4F-4E1F-9A83-EEE5CAB5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7" y="1795652"/>
            <a:ext cx="4209550" cy="367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CC4801-0938-4387-924F-35AA6201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05" y="492802"/>
            <a:ext cx="4126813" cy="30948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61F1BB-B973-4F22-B27A-4BA1FA384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05" y="3633405"/>
            <a:ext cx="4154004" cy="24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89693-C11B-434B-8755-4A309F69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Why Software Development is Difficult?</a:t>
            </a:r>
            <a:endParaRPr lang="ko-KR" altLang="en-US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83E2A-DEAD-439D-B481-517EFEB6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9628C-19E0-4B9A-8E04-457A0B015CAE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3791E7-D664-4572-8D24-EF786392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08FE4-BB21-4DE0-9A64-D5836B61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050" name="Picture 2" descr="Image result for ê³¨ëë¥¼ ì®ê¸°ë">
            <a:extLst>
              <a:ext uri="{FF2B5EF4-FFF2-40B4-BE49-F238E27FC236}">
                <a16:creationId xmlns:a16="http://schemas.microsoft.com/office/drawing/2014/main" id="{B85AC04B-4A5D-4825-BBD3-F74352F0B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3" y="1330427"/>
            <a:ext cx="8109720" cy="47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30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89693-C11B-434B-8755-4A309F69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Why Software Development is Difficult?</a:t>
            </a:r>
            <a:endParaRPr lang="ko-KR" altLang="en-US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83E2A-DEAD-439D-B481-517EFEB6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3593-931A-4F4C-B64C-64D44B98CA9D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3791E7-D664-4572-8D24-EF786392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08FE4-BB21-4DE0-9A64-D5836B61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5AE585-D40C-4F1E-B8CD-5AE2142E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3" y="1291711"/>
            <a:ext cx="8228968" cy="462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4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89693-C11B-434B-8755-4A309F69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Why Software Development is Difficult?</a:t>
            </a:r>
            <a:endParaRPr lang="ko-KR" altLang="en-US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83E2A-DEAD-439D-B481-517EFEB6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606-7A14-4A44-87D9-DB0195231DC2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3791E7-D664-4572-8D24-EF786392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08FE4-BB21-4DE0-9A64-D5836B61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665285-34F5-4550-9745-AA7CF533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91" y="1671310"/>
            <a:ext cx="8274884" cy="35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3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6F9C8-2C3B-4613-8674-30F46E2E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57B6-5819-4E34-A21B-0C0A2FF55254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F251F-FEB0-4745-BF77-4A2FB2E7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26969-57B7-4DD1-A2DD-FB5DA515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122" name="Picture 2" descr="Image result for complexity in universe">
            <a:extLst>
              <a:ext uri="{FF2B5EF4-FFF2-40B4-BE49-F238E27FC236}">
                <a16:creationId xmlns:a16="http://schemas.microsoft.com/office/drawing/2014/main" id="{02B4F462-2831-4A0E-9B17-2974C6AC99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9" y="2238952"/>
            <a:ext cx="4157485" cy="270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E2EF66-D177-4283-A9F5-82E7CAE3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36" y="2238952"/>
            <a:ext cx="4559444" cy="27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7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0006F2-5CA4-4928-BB9F-C8D430AC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20E5C-0837-4EC8-AD66-B4F60124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E5D14-64A2-4423-85B9-AD9F4066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E171D-D7E1-4FB3-B13C-23E49A2919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67" y="677135"/>
            <a:ext cx="4815106" cy="361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44D3C8-246A-4E0B-AA18-E7826977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3" y="950174"/>
            <a:ext cx="3519584" cy="41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9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FCC95-E054-45C6-BAA4-9F97B15B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98" y="206320"/>
            <a:ext cx="8193803" cy="850725"/>
          </a:xfrm>
        </p:spPr>
        <p:txBody>
          <a:bodyPr/>
          <a:lstStyle/>
          <a:p>
            <a:r>
              <a:rPr lang="en-US" altLang="ko-KR" dirty="0">
                <a:latin typeface="Gill Sans MT" panose="020B0502020104020203" pitchFamily="34" charset="0"/>
              </a:rPr>
              <a:t>Cyber-Physical System</a:t>
            </a:r>
            <a:endParaRPr lang="ko-KR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3B1C0-6A83-417F-A399-2D0F8347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88CF-2E25-4A2F-BA4D-7663BC1DAD38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3F3E8-C811-40FC-AD83-D75458E7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BB115-AC82-4F4F-9693-B8F2E867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26" name="Picture 2" descr="Image result for cyber-physical systems">
            <a:extLst>
              <a:ext uri="{FF2B5EF4-FFF2-40B4-BE49-F238E27FC236}">
                <a16:creationId xmlns:a16="http://schemas.microsoft.com/office/drawing/2014/main" id="{A03F225A-113E-4640-9E82-8AC0A44F2C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3" b="17524"/>
          <a:stretch/>
        </p:blipFill>
        <p:spPr bwMode="auto">
          <a:xfrm>
            <a:off x="4719287" y="3780657"/>
            <a:ext cx="3207309" cy="233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9C6C88-7404-419D-B62F-39BE8E72A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46" y="1109690"/>
            <a:ext cx="3691750" cy="2543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615696-CD67-4164-962A-15085D45D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28" y="1522449"/>
            <a:ext cx="3173000" cy="1680037"/>
          </a:xfrm>
          <a:prstGeom prst="rect">
            <a:avLst/>
          </a:prstGeom>
        </p:spPr>
      </p:pic>
      <p:pic>
        <p:nvPicPr>
          <p:cNvPr id="1030" name="Picture 6" descr="Image result for Cyber Physical System">
            <a:extLst>
              <a:ext uri="{FF2B5EF4-FFF2-40B4-BE49-F238E27FC236}">
                <a16:creationId xmlns:a16="http://schemas.microsoft.com/office/drawing/2014/main" id="{00DC95B7-B30E-4F97-8F66-DACEA0643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45" y="3559310"/>
            <a:ext cx="2816883" cy="234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57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090FF-CE64-48F2-A289-6962D43B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06F1-6ACD-40B9-B50A-714F425DF980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9BBEA-074B-4A70-A4C6-9AC33234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472BC-E46A-4CA7-9609-42FEEDA4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074" name="Picture 2" descr="Image result for F 22">
            <a:extLst>
              <a:ext uri="{FF2B5EF4-FFF2-40B4-BE49-F238E27FC236}">
                <a16:creationId xmlns:a16="http://schemas.microsoft.com/office/drawing/2014/main" id="{9172F920-18E0-44F0-BDAF-BA6B3388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57" y="315112"/>
            <a:ext cx="3917687" cy="260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5FA580-748F-4ADF-90E0-EF97C040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3065757"/>
            <a:ext cx="4024824" cy="2961663"/>
          </a:xfrm>
          <a:prstGeom prst="rect">
            <a:avLst/>
          </a:prstGeom>
        </p:spPr>
      </p:pic>
      <p:pic>
        <p:nvPicPr>
          <p:cNvPr id="3076" name="Picture 4" descr="Image result for source code bug">
            <a:extLst>
              <a:ext uri="{FF2B5EF4-FFF2-40B4-BE49-F238E27FC236}">
                <a16:creationId xmlns:a16="http://schemas.microsoft.com/office/drawing/2014/main" id="{8F965B61-6581-4A9D-890B-A2770101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88" y="3065757"/>
            <a:ext cx="4375432" cy="27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68EB-FE20-4E9A-86E3-795AC2925491}" type="datetime1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안전한 사회</a:t>
            </a:r>
            <a:r>
              <a:rPr lang="en-US" altLang="ko-KR"/>
              <a:t>, </a:t>
            </a:r>
            <a:r>
              <a:rPr lang="ko-KR" altLang="en-US"/>
              <a:t>안전한 소프트웨어 만들기</a:t>
            </a:r>
          </a:p>
        </p:txBody>
      </p:sp>
      <p:pic>
        <p:nvPicPr>
          <p:cNvPr id="5122" name="Picture 2" descr="http://www.aturingmachine.com/turingFull56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9" y="3630882"/>
            <a:ext cx="5298667" cy="25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phil.cmu.edu/summerschool/2011/diagr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321" y="1378856"/>
            <a:ext cx="3405993" cy="383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2.files.biography.com/image/upload/c_fill,cs_srgb,dpr_1.0,g_face,h_300,q_80,w_300/MTE5NDg0MDU1MTUzMTE2Njg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0" y="552926"/>
            <a:ext cx="2743200" cy="30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5661"/>
          <a:stretch/>
        </p:blipFill>
        <p:spPr>
          <a:xfrm>
            <a:off x="2944994" y="442305"/>
            <a:ext cx="2410073" cy="313052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A448-8D01-497E-BF8B-106111B352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/>
          <p:cNvSpPr/>
          <p:nvPr/>
        </p:nvSpPr>
        <p:spPr>
          <a:xfrm>
            <a:off x="1068587" y="1023055"/>
            <a:ext cx="878966" cy="494071"/>
          </a:xfrm>
          <a:prstGeom prst="roundRect">
            <a:avLst>
              <a:gd name="adj" fmla="val 12018"/>
            </a:avLst>
          </a:prstGeom>
          <a:solidFill>
            <a:srgbClr val="FFA3A3"/>
          </a:solidFill>
          <a:ln w="57150">
            <a:solidFill>
              <a:srgbClr val="FFA3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4EAB5F-D658-4D1C-B0A9-6C725CE2C610}" type="datetime1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2019-10-25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안전한 사회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안전한 소프트웨어 만들기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05A448-8D01-497E-BF8B-106111B35262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42903" y="961652"/>
            <a:ext cx="8820149" cy="1790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─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0" i="0" u="none" strike="noStrike" kern="1200" cap="none" spc="30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Debug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verb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to look for and remove the faults in a computer program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							-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OALD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 descr="Image result for thomas edison telegraph quadrupl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21" y="2581275"/>
            <a:ext cx="2665096" cy="3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97551" y="2637809"/>
            <a:ext cx="541619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"I did find a '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bug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' […] The inspect appears to find conditions for its existence in all call apparatus of Telephones."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1260" y="4457312"/>
            <a:ext cx="595911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"'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Bug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' […] show themselves, and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months of anxious watching, study, and labor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are requisite before commercial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success—or failure—is certainly reached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."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58428" y="3417041"/>
            <a:ext cx="3867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not very noticeable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not obvious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possible to kill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50879" y="5233027"/>
            <a:ext cx="3867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critical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complicated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not manageable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721" y="5912308"/>
            <a:ext cx="2665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Thomas Edison (1847—1931)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8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9" grpId="0"/>
      <p:bldP spid="18" grpId="0"/>
      <p:bldP spid="21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3EA9F-14E8-4AEC-B260-C2E8233D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ill Sans MT" panose="020B0502020104020203" pitchFamily="34" charset="0"/>
              </a:rPr>
              <a:t>Security</a:t>
            </a:r>
            <a:endParaRPr lang="ko-KR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A2918-1CC2-4A29-82A4-98971A80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Gill Sans MT" panose="020B0502020104020203" pitchFamily="34" charset="0"/>
              </a:rPr>
              <a:t>Security is freedom from unwanted coercive change from external forces [</a:t>
            </a:r>
            <a:r>
              <a:rPr lang="en-US" altLang="ko-KR" dirty="0" err="1">
                <a:latin typeface="Gill Sans MT" panose="020B0502020104020203" pitchFamily="34" charset="0"/>
              </a:rPr>
              <a:t>wikipedia</a:t>
            </a:r>
            <a:r>
              <a:rPr lang="en-US" altLang="ko-KR" dirty="0">
                <a:latin typeface="Gill Sans MT" panose="020B0502020104020203" pitchFamily="34" charset="0"/>
              </a:rPr>
              <a:t>]</a:t>
            </a:r>
          </a:p>
          <a:p>
            <a:pPr lvl="1"/>
            <a:r>
              <a:rPr lang="en-US" altLang="ko-KR" dirty="0">
                <a:latin typeface="Gill Sans MT" panose="020B0502020104020203" pitchFamily="34" charset="0"/>
              </a:rPr>
              <a:t>referents: person, society, ecosystem, environment</a:t>
            </a:r>
          </a:p>
          <a:p>
            <a:pPr lvl="1"/>
            <a:r>
              <a:rPr lang="en-US" altLang="ko-KR" dirty="0">
                <a:latin typeface="Gill Sans MT" panose="020B0502020104020203" pitchFamily="34" charset="0"/>
              </a:rPr>
              <a:t>aspects</a:t>
            </a:r>
          </a:p>
          <a:p>
            <a:pPr lvl="2"/>
            <a:r>
              <a:rPr lang="en-US" altLang="ko-KR" sz="2400" dirty="0">
                <a:latin typeface="Gill Sans MT" panose="020B0502020104020203" pitchFamily="34" charset="0"/>
              </a:rPr>
              <a:t>absence of harms</a:t>
            </a:r>
          </a:p>
          <a:p>
            <a:pPr lvl="2"/>
            <a:r>
              <a:rPr lang="en-US" altLang="ko-KR" sz="2400" dirty="0">
                <a:latin typeface="Gill Sans MT" panose="020B0502020104020203" pitchFamily="34" charset="0"/>
              </a:rPr>
              <a:t>presence of an essential good</a:t>
            </a:r>
          </a:p>
          <a:p>
            <a:pPr lvl="2"/>
            <a:r>
              <a:rPr lang="en-US" altLang="ko-KR" sz="2400" dirty="0">
                <a:latin typeface="Gill Sans MT" panose="020B0502020104020203" pitchFamily="34" charset="0"/>
              </a:rPr>
              <a:t>resilience against potential damage</a:t>
            </a:r>
          </a:p>
          <a:p>
            <a:pPr lvl="2"/>
            <a:r>
              <a:rPr lang="en-US" altLang="ko-KR" sz="2400" dirty="0">
                <a:latin typeface="Gill Sans MT" panose="020B0502020104020203" pitchFamily="34" charset="0"/>
              </a:rPr>
              <a:t>secrecy</a:t>
            </a:r>
          </a:p>
          <a:p>
            <a:pPr lvl="2"/>
            <a:r>
              <a:rPr lang="en-US" altLang="ko-KR" sz="2400" dirty="0">
                <a:latin typeface="Gill Sans MT" panose="020B0502020104020203" pitchFamily="34" charset="0"/>
              </a:rPr>
              <a:t>containment</a:t>
            </a:r>
          </a:p>
          <a:p>
            <a:pPr lvl="2"/>
            <a:endParaRPr lang="ko-KR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6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2EC4F2C7-79F1-4BA5-8B3D-33B6EF372E3C}" vid="{FD7932E9-322E-4584-B2A0-8532B5E8D27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4591</TotalTime>
  <Words>657</Words>
  <Application>Microsoft Office PowerPoint</Application>
  <PresentationFormat>화면 슬라이드 쇼(4:3)</PresentationFormat>
  <Paragraphs>155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Calibri</vt:lpstr>
      <vt:lpstr>맑은 고딕</vt:lpstr>
      <vt:lpstr>Arial</vt:lpstr>
      <vt:lpstr>Gill Sans MT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Cyber-Physical System</vt:lpstr>
      <vt:lpstr>PowerPoint 프레젠테이션</vt:lpstr>
      <vt:lpstr>PowerPoint 프레젠테이션</vt:lpstr>
      <vt:lpstr>PowerPoint 프레젠테이션</vt:lpstr>
      <vt:lpstr>Security</vt:lpstr>
      <vt:lpstr>Security Threats by Software</vt:lpstr>
      <vt:lpstr>PowerPoint 프레젠테이션</vt:lpstr>
      <vt:lpstr>PowerPoint 프레젠테이션</vt:lpstr>
      <vt:lpstr>PowerPoint 프레젠테이션</vt:lpstr>
      <vt:lpstr>Software Engineering</vt:lpstr>
      <vt:lpstr>PowerPoint 프레젠테이션</vt:lpstr>
      <vt:lpstr>PowerPoint 프레젠테이션</vt:lpstr>
      <vt:lpstr>PowerPoint 프레젠테이션</vt:lpstr>
      <vt:lpstr>PowerPoint 프레젠테이션</vt:lpstr>
      <vt:lpstr>https://www.viva64.com/en/b/0426/</vt:lpstr>
      <vt:lpstr>Challenge in Software Quality Assurance</vt:lpstr>
      <vt:lpstr>George Boole</vt:lpstr>
      <vt:lpstr>Charles Babbage</vt:lpstr>
      <vt:lpstr>PowerPoint 프레젠테이션</vt:lpstr>
      <vt:lpstr>PowerPoint 프레젠테이션</vt:lpstr>
      <vt:lpstr>PowerPoint 프레젠테이션</vt:lpstr>
      <vt:lpstr>Why Software Development is Difficult?</vt:lpstr>
      <vt:lpstr>Why Software Development is Difficult?</vt:lpstr>
      <vt:lpstr>Why Software Development is Difficult?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Mutation-Based Fault Localization for Real-World Multilingual Programs</dc:title>
  <dc:creator>신</dc:creator>
  <cp:lastModifiedBy>Shin Hong</cp:lastModifiedBy>
  <cp:revision>530</cp:revision>
  <cp:lastPrinted>2018-11-09T01:31:50Z</cp:lastPrinted>
  <dcterms:created xsi:type="dcterms:W3CDTF">2015-11-06T00:50:49Z</dcterms:created>
  <dcterms:modified xsi:type="dcterms:W3CDTF">2019-10-25T02:25:19Z</dcterms:modified>
</cp:coreProperties>
</file>